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7" r:id="rId30"/>
    <p:sldId id="316" r:id="rId31"/>
    <p:sldId id="304" r:id="rId32"/>
    <p:sldId id="305" r:id="rId33"/>
    <p:sldId id="309" r:id="rId34"/>
    <p:sldId id="310" r:id="rId35"/>
    <p:sldId id="307" r:id="rId36"/>
    <p:sldId id="311" r:id="rId37"/>
    <p:sldId id="313" r:id="rId38"/>
    <p:sldId id="312" r:id="rId39"/>
    <p:sldId id="273" r:id="rId40"/>
    <p:sldId id="314" r:id="rId41"/>
    <p:sldId id="315" r:id="rId42"/>
    <p:sldId id="322" r:id="rId43"/>
    <p:sldId id="319" r:id="rId44"/>
    <p:sldId id="274" r:id="rId45"/>
    <p:sldId id="276" r:id="rId46"/>
    <p:sldId id="323" r:id="rId47"/>
    <p:sldId id="263" r:id="rId4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00"/>
    <a:srgbClr val="34F2FC"/>
    <a:srgbClr val="00FF00"/>
    <a:srgbClr val="FF6600"/>
    <a:srgbClr val="000000"/>
    <a:srgbClr val="39169A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/>
            <a:t>3 </a:t>
          </a:r>
          <a:r>
            <a:rPr lang="en-US" err="1"/>
            <a:t>piksellik</a:t>
          </a:r>
          <a:r>
            <a:rPr lang="en-US"/>
            <a:t> </a:t>
          </a:r>
        </a:p>
        <a:p>
          <a:pPr algn="ctr"/>
          <a:r>
            <a:rPr lang="en-US" err="1"/>
            <a:t>sağ</a:t>
          </a:r>
          <a:r>
            <a:rPr lang="en-US"/>
            <a:t> alt </a:t>
          </a:r>
          <a:r>
            <a:rPr lang="en-US" err="1"/>
            <a:t>köşesinde</a:t>
          </a:r>
          <a:r>
            <a:rPr lang="en-US"/>
            <a:t> </a:t>
          </a:r>
          <a:r>
            <a:rPr lang="en-US" err="1"/>
            <a:t>nokta</a:t>
          </a:r>
          <a:r>
            <a:rPr lang="en-US"/>
            <a:t> </a:t>
          </a:r>
          <a:r>
            <a:rPr lang="en-US" err="1"/>
            <a:t>olan</a:t>
          </a:r>
          <a:r>
            <a:rPr lang="en-US"/>
            <a:t> </a:t>
          </a:r>
          <a:r>
            <a:rPr lang="en-US" err="1"/>
            <a:t>fotoğraf</a:t>
          </a:r>
          <a:r>
            <a:rPr lang="en-US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/>
            <a:t>3 </a:t>
          </a:r>
          <a:r>
            <a:rPr lang="en-US" sz="1600" err="1"/>
            <a:t>piksellik</a:t>
          </a:r>
          <a:r>
            <a:rPr lang="en-US" sz="1600"/>
            <a:t> </a:t>
          </a:r>
          <a:r>
            <a:rPr lang="en-US" sz="1600" err="1"/>
            <a:t>fotoğraf</a:t>
          </a:r>
          <a:r>
            <a:rPr lang="en-US" sz="1600"/>
            <a:t> (</a:t>
          </a:r>
          <a:r>
            <a:rPr lang="en-US" sz="1600" err="1"/>
            <a:t>piksellere</a:t>
          </a:r>
          <a:r>
            <a:rPr lang="en-US" sz="1600"/>
            <a:t> </a:t>
          </a:r>
          <a:r>
            <a:rPr lang="en-US" sz="1600" err="1"/>
            <a:t>ayrılmış</a:t>
          </a:r>
          <a:r>
            <a:rPr lang="en-US" sz="160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234317" y="52849"/>
          <a:ext cx="1480243" cy="14322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0" y="1452339"/>
          <a:ext cx="1836057" cy="9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 </a:t>
          </a:r>
          <a:r>
            <a:rPr lang="en-US" sz="1800" kern="1200" err="1"/>
            <a:t>piksellik</a:t>
          </a:r>
          <a:r>
            <a:rPr lang="en-US" sz="1800" kern="120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sağ</a:t>
          </a:r>
          <a:r>
            <a:rPr lang="en-US" sz="1800" kern="1200"/>
            <a:t> alt </a:t>
          </a:r>
          <a:r>
            <a:rPr lang="en-US" sz="1800" kern="1200" err="1"/>
            <a:t>köşesinde</a:t>
          </a:r>
          <a:r>
            <a:rPr lang="en-US" sz="1800" kern="1200"/>
            <a:t> </a:t>
          </a:r>
          <a:r>
            <a:rPr lang="en-US" sz="1800" kern="1200" err="1"/>
            <a:t>nokta</a:t>
          </a:r>
          <a:r>
            <a:rPr lang="en-US" sz="1800" kern="1200"/>
            <a:t> </a:t>
          </a:r>
          <a:r>
            <a:rPr lang="en-US" sz="1800" kern="1200" err="1"/>
            <a:t>olan</a:t>
          </a:r>
          <a:r>
            <a:rPr lang="en-US" sz="1800" kern="1200"/>
            <a:t> </a:t>
          </a:r>
          <a:r>
            <a:rPr lang="en-US" sz="1800" kern="1200" err="1"/>
            <a:t>fotoğraf</a:t>
          </a:r>
          <a:r>
            <a:rPr lang="en-US" sz="1800" kern="1200"/>
            <a:t> </a:t>
          </a:r>
          <a:endParaRPr lang="tr-TR" sz="1800" kern="1200"/>
        </a:p>
      </dsp:txBody>
      <dsp:txXfrm>
        <a:off x="0" y="1452339"/>
        <a:ext cx="1836057" cy="9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154572" y="1828"/>
          <a:ext cx="1617204" cy="16017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49742" y="1578556"/>
          <a:ext cx="1747795" cy="52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 </a:t>
          </a:r>
          <a:r>
            <a:rPr lang="en-US" sz="1600" kern="1200" err="1"/>
            <a:t>piksellik</a:t>
          </a:r>
          <a:r>
            <a:rPr lang="en-US" sz="1600" kern="1200"/>
            <a:t> </a:t>
          </a:r>
          <a:r>
            <a:rPr lang="en-US" sz="1600" kern="1200" err="1"/>
            <a:t>fotoğraf</a:t>
          </a:r>
          <a:r>
            <a:rPr lang="en-US" sz="1600" kern="1200"/>
            <a:t> (</a:t>
          </a:r>
          <a:r>
            <a:rPr lang="en-US" sz="1600" kern="1200" err="1"/>
            <a:t>piksellere</a:t>
          </a:r>
          <a:r>
            <a:rPr lang="en-US" sz="1600" kern="1200"/>
            <a:t> </a:t>
          </a:r>
          <a:r>
            <a:rPr lang="en-US" sz="1600" kern="1200" err="1"/>
            <a:t>ayrılmış</a:t>
          </a:r>
          <a:r>
            <a:rPr lang="en-US" sz="1600" kern="1200"/>
            <a:t>) </a:t>
          </a:r>
          <a:endParaRPr lang="tr-TR" sz="1600" kern="1200"/>
        </a:p>
      </dsp:txBody>
      <dsp:txXfrm>
        <a:off x="49742" y="1578556"/>
        <a:ext cx="1747795" cy="52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13.11.2019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Recep Karademir</a:t>
            </a:r>
            <a:endParaRPr lang="tr-TR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/>
          <p:cNvCxnSpPr/>
          <p:nvPr/>
        </p:nvCxnSpPr>
        <p:spPr>
          <a:xfrm flipH="1">
            <a:off x="7366875" y="3816674"/>
            <a:ext cx="11645" cy="1897529"/>
          </a:xfrm>
          <a:prstGeom prst="straightConnector1">
            <a:avLst/>
          </a:prstGeom>
          <a:ln w="19050">
            <a:solidFill>
              <a:srgbClr val="34F2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43"/>
          <p:cNvCxnSpPr/>
          <p:nvPr/>
        </p:nvCxnSpPr>
        <p:spPr>
          <a:xfrm>
            <a:off x="7372409" y="3816674"/>
            <a:ext cx="152211" cy="0"/>
          </a:xfrm>
          <a:prstGeom prst="line">
            <a:avLst/>
          </a:prstGeom>
          <a:ln w="19050">
            <a:solidFill>
              <a:srgbClr val="34F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32x32 </a:t>
            </a:r>
            <a:r>
              <a:rPr lang="en-US" err="1"/>
              <a:t>piksellik</a:t>
            </a:r>
            <a:r>
              <a:rPr lang="en-US"/>
              <a:t> </a:t>
            </a:r>
            <a:r>
              <a:rPr lang="en-US" err="1"/>
              <a:t>renkli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(</a:t>
            </a:r>
            <a:r>
              <a:rPr lang="en-US" err="1"/>
              <a:t>gürültü</a:t>
            </a:r>
            <a:r>
              <a:rPr lang="en-US"/>
              <a:t> </a:t>
            </a:r>
            <a:r>
              <a:rPr lang="en-US" err="1"/>
              <a:t>azaltma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filtreler</a:t>
            </a:r>
            <a:r>
              <a:rPr lang="en-US"/>
              <a:t>) </a:t>
            </a:r>
            <a:r>
              <a:rPr lang="en-US" err="1"/>
              <a:t>uygulanır</a:t>
            </a:r>
            <a:r>
              <a:rPr lang="en-US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seviyesi</a:t>
            </a:r>
            <a:r>
              <a:rPr lang="en-US"/>
              <a:t> </a:t>
            </a:r>
          </a:p>
          <a:p>
            <a:r>
              <a:rPr lang="en-US" err="1"/>
              <a:t>siyah-beyaz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sıkıştırılır</a:t>
            </a:r>
            <a:r>
              <a:rPr lang="en-US"/>
              <a:t>.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bilgisi</a:t>
            </a:r>
            <a:r>
              <a:rPr lang="en-US"/>
              <a:t> </a:t>
            </a:r>
            <a:r>
              <a:rPr lang="en-US" err="1"/>
              <a:t>çok</a:t>
            </a:r>
            <a:r>
              <a:rPr lang="en-US"/>
              <a:t> </a:t>
            </a:r>
            <a:r>
              <a:rPr lang="en-US" err="1"/>
              <a:t>boyutlu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matrise</a:t>
            </a:r>
            <a:r>
              <a:rPr lang="en-US"/>
              <a:t> </a:t>
            </a:r>
            <a:r>
              <a:rPr lang="en-US" err="1"/>
              <a:t>aktarılır</a:t>
            </a:r>
            <a:r>
              <a:rPr lang="en-US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matris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kayıtlı</a:t>
            </a:r>
            <a:r>
              <a:rPr lang="en-US"/>
              <a:t> </a:t>
            </a:r>
            <a:r>
              <a:rPr lang="en-US" err="1"/>
              <a:t>hali</a:t>
            </a:r>
            <a:r>
              <a:rPr lang="en-US"/>
              <a:t>. [32x32]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/>
              <a:t>beyaz</a:t>
            </a:r>
            <a:r>
              <a:rPr lang="en-US" sz="2000"/>
              <a:t>(255)  </a:t>
            </a:r>
            <a:r>
              <a:rPr lang="en-US" sz="2000" err="1"/>
              <a:t>renk</a:t>
            </a:r>
            <a:r>
              <a:rPr lang="en-US" sz="200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/>
              <a:t>kaydedilmiş</a:t>
            </a:r>
            <a:r>
              <a:rPr lang="en-US" sz="2000"/>
              <a:t> </a:t>
            </a:r>
            <a:r>
              <a:rPr lang="en-US" sz="2000" err="1"/>
              <a:t>çok</a:t>
            </a:r>
            <a:r>
              <a:rPr lang="en-US" sz="200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/>
              <a:t>matris</a:t>
            </a:r>
            <a:r>
              <a:rPr lang="en-US" sz="20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boyuta</a:t>
            </a:r>
            <a:r>
              <a:rPr lang="en-US" sz="2400"/>
              <a:t> </a:t>
            </a:r>
            <a:r>
              <a:rPr lang="en-US" sz="2400" err="1"/>
              <a:t>indirgenen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matrisleri</a:t>
            </a:r>
            <a:r>
              <a:rPr lang="en-US" sz="2400"/>
              <a:t> </a:t>
            </a:r>
            <a:r>
              <a:rPr lang="en-US" sz="2400" err="1"/>
              <a:t>ile</a:t>
            </a:r>
            <a:r>
              <a:rPr lang="en-US" sz="2400"/>
              <a:t> soldaki </a:t>
            </a:r>
          </a:p>
          <a:p>
            <a:r>
              <a:rPr lang="en-US" sz="2400"/>
              <a:t>matris </a:t>
            </a:r>
            <a:r>
              <a:rPr lang="en-US" sz="2400" err="1"/>
              <a:t>kıyaslanır</a:t>
            </a:r>
            <a:r>
              <a:rPr lang="en-US" sz="2400"/>
              <a:t>. </a:t>
            </a:r>
            <a:r>
              <a:rPr lang="en-US" sz="2400" err="1"/>
              <a:t>Benzerlik</a:t>
            </a:r>
            <a:r>
              <a:rPr lang="en-US" sz="2400"/>
              <a:t> </a:t>
            </a:r>
            <a:r>
              <a:rPr lang="en-US" sz="2400" err="1"/>
              <a:t>oranı</a:t>
            </a:r>
            <a:r>
              <a:rPr lang="en-US" sz="2400"/>
              <a:t> </a:t>
            </a:r>
            <a:r>
              <a:rPr lang="en-US" sz="2400" err="1"/>
              <a:t>yüksek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çıktı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  <a:r>
              <a:rPr lang="en-US" sz="2400" err="1"/>
              <a:t>kaydedilir</a:t>
            </a:r>
            <a:r>
              <a:rPr lang="en-US" sz="240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Kaynak</a:t>
            </a:r>
            <a:r>
              <a:rPr lang="en-US" sz="2000"/>
              <a:t> </a:t>
            </a:r>
            <a:r>
              <a:rPr lang="en-US" sz="2000" err="1"/>
              <a:t>fotoğraftaki</a:t>
            </a:r>
            <a:r>
              <a:rPr lang="en-US" sz="2000"/>
              <a:t> </a:t>
            </a:r>
            <a:r>
              <a:rPr lang="en-US" sz="2000" err="1"/>
              <a:t>karakter</a:t>
            </a:r>
            <a:r>
              <a:rPr lang="en-US" sz="2000"/>
              <a:t> </a:t>
            </a:r>
            <a:r>
              <a:rPr lang="en-US" sz="2000" err="1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setindeki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0" y="5502432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Basit karakter </a:t>
            </a:r>
            <a:r>
              <a:rPr lang="en-US" sz="2800" err="1"/>
              <a:t>tanımlama</a:t>
            </a:r>
            <a:r>
              <a:rPr lang="en-US" sz="2800"/>
              <a:t> işlemi, </a:t>
            </a:r>
            <a:r>
              <a:rPr lang="en-US" sz="2800" err="1"/>
              <a:t>tespit</a:t>
            </a:r>
            <a:r>
              <a:rPr lang="en-US" sz="2800"/>
              <a:t> </a:t>
            </a:r>
            <a:r>
              <a:rPr lang="en-US" sz="2800" err="1"/>
              <a:t>edilen</a:t>
            </a:r>
            <a:r>
              <a:rPr lang="en-US" sz="2800"/>
              <a:t> her </a:t>
            </a:r>
            <a:r>
              <a:rPr lang="en-US" sz="2800" err="1"/>
              <a:t>alan</a:t>
            </a:r>
            <a:r>
              <a:rPr lang="en-US" sz="2800"/>
              <a:t> için etiketli</a:t>
            </a:r>
          </a:p>
          <a:p>
            <a:r>
              <a:rPr lang="en-US" sz="2800"/>
              <a:t>karakterlerin kıyaslanmasıyla </a:t>
            </a:r>
            <a:r>
              <a:rPr lang="en-US" sz="2800" err="1"/>
              <a:t>tamamlanır</a:t>
            </a:r>
            <a:r>
              <a:rPr lang="en-US" sz="280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PyTESSERACT</a:t>
            </a: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Python </a:t>
            </a:r>
            <a:r>
              <a:rPr lang="en-US" err="1">
                <a:solidFill>
                  <a:srgbClr val="000000"/>
                </a:solidFill>
              </a:rPr>
              <a:t>programlama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dilinde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Ocr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uygulaması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PyTesseract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kütüphanelerinin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projenize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tanıtılmış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gerekir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</a:t>
            </a:r>
            <a:r>
              <a:rPr lang="en-US"/>
              <a:t> </a:t>
            </a:r>
            <a:r>
              <a:rPr lang="en-US" err="1"/>
              <a:t>dosyasını</a:t>
            </a:r>
            <a:r>
              <a:rPr lang="en-US"/>
              <a:t> </a:t>
            </a: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adresten</a:t>
            </a:r>
            <a:r>
              <a:rPr lang="en-US"/>
              <a:t> </a:t>
            </a:r>
            <a:r>
              <a:rPr lang="en-US" err="1"/>
              <a:t>bulabilirsiniz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tr-TR">
                <a:hlinkClick r:id="rId2"/>
              </a:rPr>
              <a:t>https://digi.bib.uni-mannheim.de/tesseract/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Pytesseract</a:t>
            </a:r>
            <a:r>
              <a:rPr lang="en-US"/>
              <a:t> </a:t>
            </a:r>
            <a:r>
              <a:rPr lang="en-US" err="1"/>
              <a:t>kütüphanesini</a:t>
            </a:r>
            <a:r>
              <a:rPr lang="en-US"/>
              <a:t> IDE </a:t>
            </a:r>
            <a:r>
              <a:rPr lang="en-US" err="1"/>
              <a:t>üzerinden</a:t>
            </a:r>
            <a:r>
              <a:rPr lang="en-US"/>
              <a:t> </a:t>
            </a:r>
            <a:r>
              <a:rPr lang="en-US" err="1"/>
              <a:t>projenize</a:t>
            </a:r>
            <a:r>
              <a:rPr lang="en-US"/>
              <a:t> </a:t>
            </a:r>
            <a:r>
              <a:rPr lang="en-US" err="1"/>
              <a:t>ekleyebilirsiniz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kurulumunun</a:t>
            </a:r>
            <a:r>
              <a:rPr lang="en-US"/>
              <a:t> </a:t>
            </a:r>
            <a:r>
              <a:rPr lang="en-US" err="1"/>
              <a:t>yapıldığı</a:t>
            </a:r>
            <a:r>
              <a:rPr lang="en-US"/>
              <a:t> </a:t>
            </a:r>
            <a:r>
              <a:rPr lang="en-US" err="1"/>
              <a:t>klasörün</a:t>
            </a:r>
            <a:r>
              <a:rPr lang="en-US"/>
              <a:t> </a:t>
            </a:r>
            <a:r>
              <a:rPr lang="en-US" err="1"/>
              <a:t>dosya</a:t>
            </a:r>
            <a:r>
              <a:rPr lang="en-US"/>
              <a:t> </a:t>
            </a:r>
            <a:r>
              <a:rPr lang="en-US" err="1"/>
              <a:t>konumunu</a:t>
            </a:r>
            <a:r>
              <a:rPr lang="en-US"/>
              <a:t> </a:t>
            </a:r>
            <a:r>
              <a:rPr lang="en-US" err="1"/>
              <a:t>projemize</a:t>
            </a:r>
            <a:r>
              <a:rPr lang="en-US"/>
              <a:t> </a:t>
            </a:r>
            <a:r>
              <a:rPr lang="en-US" err="1"/>
              <a:t>aşağıdaki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ekleriz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err="1"/>
              <a:t>Kurulum</a:t>
            </a:r>
            <a:r>
              <a:rPr lang="en-US"/>
              <a:t>   C:\Program Files\</a:t>
            </a:r>
            <a:r>
              <a:rPr lang="en-US" err="1"/>
              <a:t>Tesseract</a:t>
            </a:r>
            <a:r>
              <a:rPr lang="en-US"/>
              <a:t>-OCR   </a:t>
            </a:r>
            <a:r>
              <a:rPr lang="en-US" err="1"/>
              <a:t>konumuna</a:t>
            </a:r>
            <a:r>
              <a:rPr lang="en-US"/>
              <a:t> </a:t>
            </a:r>
            <a:r>
              <a:rPr lang="en-US" err="1"/>
              <a:t>yapıldıysa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Farklı</a:t>
            </a:r>
            <a:r>
              <a:rPr lang="en-US"/>
              <a:t> </a:t>
            </a:r>
            <a:r>
              <a:rPr lang="en-US" err="1"/>
              <a:t>yere</a:t>
            </a:r>
            <a:r>
              <a:rPr lang="en-US"/>
              <a:t> </a:t>
            </a:r>
            <a:r>
              <a:rPr lang="en-US" err="1"/>
              <a:t>kurulduysa</a:t>
            </a:r>
            <a:r>
              <a:rPr lang="en-US"/>
              <a:t> </a:t>
            </a:r>
            <a:r>
              <a:rPr lang="en-US" err="1"/>
              <a:t>ör</a:t>
            </a:r>
            <a:r>
              <a:rPr lang="en-US"/>
              <a:t>(  						           )</a:t>
            </a:r>
          </a:p>
          <a:p>
            <a:pPr marL="0" indent="0">
              <a:buNone/>
            </a:pP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klasör</a:t>
            </a:r>
            <a:r>
              <a:rPr lang="en-US"/>
              <a:t> </a:t>
            </a:r>
            <a:r>
              <a:rPr lang="en-US" err="1"/>
              <a:t>tanıtma</a:t>
            </a:r>
            <a:r>
              <a:rPr lang="en-US"/>
              <a:t> </a:t>
            </a:r>
            <a:r>
              <a:rPr lang="en-US" err="1"/>
              <a:t>yapılmalıdır</a:t>
            </a:r>
            <a:r>
              <a:rPr lang="en-US"/>
              <a:t>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>
                <a:solidFill>
                  <a:srgbClr val="0070C0"/>
                </a:solidFill>
              </a:rPr>
              <a:t>Tasarlayan: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/>
              <a:t>Python</a:t>
            </a:r>
            <a:r>
              <a:rPr lang="en-US"/>
              <a:t> </a:t>
            </a:r>
            <a:r>
              <a:rPr lang="en-US" err="1"/>
              <a:t>uyumlu</a:t>
            </a:r>
            <a:r>
              <a:rPr lang="en-US"/>
              <a:t> </a:t>
            </a:r>
            <a:r>
              <a:rPr lang="tr-TR" err="1"/>
              <a:t>platfor</a:t>
            </a:r>
            <a:r>
              <a:rPr lang="en-US" err="1"/>
              <a:t>mlar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tr-TR"/>
              <a:t>Windows,</a:t>
            </a:r>
            <a:r>
              <a:rPr lang="en-US"/>
              <a:t> </a:t>
            </a:r>
            <a:r>
              <a:rPr lang="tr-TR"/>
              <a:t>Linux</a:t>
            </a:r>
            <a:r>
              <a:rPr lang="en-US"/>
              <a:t> </a:t>
            </a:r>
            <a:r>
              <a:rPr lang="tr-TR"/>
              <a:t>,Unix,</a:t>
            </a:r>
            <a:r>
              <a:rPr lang="en-US"/>
              <a:t> </a:t>
            </a:r>
            <a:r>
              <a:rPr lang="tr-TR"/>
              <a:t>Mac,</a:t>
            </a:r>
            <a:r>
              <a:rPr lang="en-US"/>
              <a:t> </a:t>
            </a:r>
            <a:r>
              <a:rPr lang="tr-TR" err="1"/>
              <a:t>Symbian</a:t>
            </a:r>
            <a:r>
              <a:rPr lang="tr-TR"/>
              <a:t> ve dahası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img.jpg </a:t>
            </a:r>
            <a:r>
              <a:rPr lang="en-US" err="1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Konsol</a:t>
            </a:r>
            <a:r>
              <a:rPr lang="en-US"/>
              <a:t> </a:t>
            </a:r>
            <a:r>
              <a:rPr lang="en-US" err="1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2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>
                <a:solidFill>
                  <a:srgbClr val="000000"/>
                </a:solidFill>
              </a:rPr>
              <a:t>etiketli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kayıtlı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fotoğraflarını</a:t>
            </a:r>
            <a:r>
              <a:rPr lang="en-US">
                <a:solidFill>
                  <a:srgbClr val="0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ocr için programa </a:t>
            </a:r>
            <a:r>
              <a:rPr lang="en-US" err="1">
                <a:solidFill>
                  <a:srgbClr val="000000"/>
                </a:solidFill>
              </a:rPr>
              <a:t>verilen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içerisindeki</a:t>
            </a:r>
            <a:r>
              <a:rPr lang="en-US">
                <a:solidFill>
                  <a:srgbClr val="000000"/>
                </a:solidFill>
              </a:rPr>
              <a:t> her </a:t>
            </a:r>
            <a:r>
              <a:rPr lang="en-US" err="1">
                <a:solidFill>
                  <a:srgbClr val="000000"/>
                </a:solidFill>
              </a:rPr>
              <a:t>karakterle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eşleşme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olduğunda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anındaki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etiketini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çıktı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vererek</a:t>
            </a:r>
            <a:r>
              <a:rPr lang="en-US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Kıyas </a:t>
            </a:r>
            <a:r>
              <a:rPr lang="en-US" err="1">
                <a:solidFill>
                  <a:srgbClr val="000000"/>
                </a:solidFill>
              </a:rPr>
              <a:t>aşamasındaki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başarımın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artması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amacıyla</a:t>
            </a:r>
            <a:r>
              <a:rPr lang="en-US">
                <a:solidFill>
                  <a:srgbClr val="000000"/>
                </a:solidFill>
              </a:rPr>
              <a:t>                                    </a:t>
            </a:r>
            <a:r>
              <a:rPr lang="en-US" err="1">
                <a:solidFill>
                  <a:srgbClr val="000000"/>
                </a:solidFill>
              </a:rPr>
              <a:t>etiketli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içindeki</a:t>
            </a:r>
            <a:r>
              <a:rPr lang="en-US">
                <a:solidFill>
                  <a:srgbClr val="000000"/>
                </a:solidFill>
              </a:rPr>
              <a:t>     karakter </a:t>
            </a:r>
            <a:r>
              <a:rPr lang="en-US" err="1">
                <a:solidFill>
                  <a:srgbClr val="000000"/>
                </a:solidFill>
              </a:rPr>
              <a:t>alanıyla</a:t>
            </a:r>
            <a:r>
              <a:rPr lang="en-US">
                <a:solidFill>
                  <a:srgbClr val="000000"/>
                </a:solidFill>
              </a:rPr>
              <a:t> aynı hash boyutuna getirilir.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(Kullanılan versiyon Python 3.7.1)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>
                <a:solidFill>
                  <a:srgbClr val="000000"/>
                </a:solidFill>
              </a:rPr>
              <a:t>Etiketli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karakterler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kendilerine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özgü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boyutta</a:t>
            </a:r>
            <a:r>
              <a:rPr lang="en-US" sz="4800">
                <a:solidFill>
                  <a:srgbClr val="000000"/>
                </a:solidFill>
              </a:rPr>
              <a:t> binary fotoğraf olarak </a:t>
            </a:r>
            <a:r>
              <a:rPr lang="en-US" sz="4800" err="1">
                <a:solidFill>
                  <a:srgbClr val="000000"/>
                </a:solidFill>
              </a:rPr>
              <a:t>kaydedilir</a:t>
            </a:r>
            <a:r>
              <a:rPr lang="en-US" sz="480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Tanımlama yapılmadan önce fotoğraf </a:t>
            </a:r>
            <a:r>
              <a:rPr lang="en-US" err="1">
                <a:solidFill>
                  <a:srgbClr val="000000"/>
                </a:solidFill>
              </a:rPr>
              <a:t>gri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seviyeye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dönüştürülür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Gri </a:t>
            </a:r>
            <a:r>
              <a:rPr lang="en-US" err="1">
                <a:solidFill>
                  <a:srgbClr val="000000"/>
                </a:solidFill>
              </a:rPr>
              <a:t>seviye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ters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getirilir</a:t>
            </a:r>
            <a:r>
              <a:rPr lang="en-US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Ters binary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fotoğraftaki</a:t>
            </a:r>
            <a:r>
              <a:rPr lang="en-US">
                <a:solidFill>
                  <a:srgbClr val="000000"/>
                </a:solidFill>
              </a:rPr>
              <a:t> karakterler belirginleştirilir (dilation).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       Ters binary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(dilation </a:t>
            </a:r>
            <a:r>
              <a:rPr lang="en-US" err="1">
                <a:solidFill>
                  <a:srgbClr val="000000"/>
                </a:solidFill>
              </a:rPr>
              <a:t>yapılmış</a:t>
            </a:r>
            <a:r>
              <a:rPr lang="en-US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714081" y="3855375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977329" y="1706146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dönüştürülür ve karakter alanı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tespiti için kontur bulma yapılır.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fotoğraftaki karakterler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yanlarındaki karakterlerle beraber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yatay olarak genişletilir ve satır </a:t>
            </a:r>
            <a:r>
              <a:rPr lang="en-US" sz="2400" err="1">
                <a:solidFill>
                  <a:srgbClr val="000000"/>
                </a:solidFill>
              </a:rPr>
              <a:t>kontur</a:t>
            </a:r>
            <a:r>
              <a:rPr lang="en-US" sz="2400">
                <a:solidFill>
                  <a:srgbClr val="00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tespitinde kullanılacak fotoğraf elde edilir.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		        Satır bölgeleri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518871" y="1560995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Kontur(çevre çizgisi)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9045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cs typeface="Consolas" panose="020B0609020204030204" pitchFamily="49" charset="0"/>
              </a:rPr>
              <a:t>Karakterler için    </a:t>
            </a:r>
            <a:r>
              <a:rPr lang="tr-TR" sz="2400">
                <a:solidFill>
                  <a:srgbClr val="FF0000"/>
                </a:solidFill>
                <a:cs typeface="Consolas" panose="020B0609020204030204" pitchFamily="49" charset="0"/>
              </a:rPr>
              <a:t>sirali_karakter_konturlari</a:t>
            </a:r>
            <a:r>
              <a:rPr lang="en-US" sz="2400">
                <a:solidFill>
                  <a:srgbClr val="FF0000"/>
                </a:solidFill>
                <a:cs typeface="Consolas" panose="020B0609020204030204" pitchFamily="49" charset="0"/>
              </a:rPr>
              <a:t>   </a:t>
            </a:r>
            <a:r>
              <a:rPr lang="en-US" sz="2400">
                <a:cs typeface="Consolas" panose="020B0609020204030204" pitchFamily="49" charset="0"/>
              </a:rPr>
              <a:t>ve  satırlar için  </a:t>
            </a:r>
            <a:r>
              <a:rPr lang="tr-TR" sz="2400">
                <a:solidFill>
                  <a:srgbClr val="00E200"/>
                </a:solidFill>
                <a:cs typeface="Consolas" panose="020B0609020204030204" pitchFamily="49" charset="0"/>
              </a:rPr>
              <a:t>sirali_satir_konturlari</a:t>
            </a:r>
            <a:endParaRPr lang="tr-TR" sz="2400">
              <a:solidFill>
                <a:srgbClr val="00E200"/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İçerik Yer Tutucusu 2"/>
              <p:cNvSpPr txBox="1">
                <a:spLocks/>
              </p:cNvSpPr>
              <p:nvPr/>
            </p:nvSpPr>
            <p:spPr>
              <a:xfrm>
                <a:off x="838199" y="1734390"/>
                <a:ext cx="10237342" cy="1713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>
                    <a:solidFill>
                      <a:srgbClr val="000000"/>
                    </a:solidFill>
                  </a:rPr>
                  <a:t>Etiketli karakter seti fotoğraflarının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64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>
                    <a:solidFill>
                      <a:srgbClr val="000000"/>
                    </a:solidFill>
                  </a:rPr>
                  <a:t> bitlik hash değerleri kıyas seti olan hashSet  listesine eklenir.</a:t>
                </a:r>
              </a:p>
              <a:p>
                <a:pPr marL="0" indent="0">
                  <a:buNone/>
                </a:pPr>
                <a:endParaRPr lang="en-US" sz="2400">
                  <a:solidFill>
                    <a:srgbClr val="00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tr-TR" sz="24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34390"/>
                <a:ext cx="10237342" cy="1713179"/>
              </a:xfrm>
              <a:prstGeom prst="rect">
                <a:avLst/>
              </a:prstGeom>
              <a:blipFill>
                <a:blip r:embed="rId2"/>
                <a:stretch>
                  <a:fillRect l="-893" t="-498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7253909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hashSet.append(imagehash.average_hash(PIL.Image.open(img), 64))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Girdi olarak verilen bilginin belirli bir haneli şifreli çıktı olarak verilmesidir.  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Bir verinin fotoğraf, video, metin belgesi farketmeksizin Hash değerini bulabilirsiniz. Projede benzerlik tespitinde image hashing kullanılmıştır.</a:t>
            </a:r>
          </a:p>
          <a:p>
            <a:pPr marL="0" indent="0"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93992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96564"/>
            <a:ext cx="1097708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”fotograf”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değerini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hesaplayan ve bunu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sh0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atayan kod</a:t>
            </a:r>
            <a:endParaRPr lang="tr-T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0951" y="2239964"/>
            <a:ext cx="433964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tr-TR" sz="3200"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52" y="1479641"/>
            <a:ext cx="5063468" cy="4942909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476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fotograf.jpg için 8x8 lik boyutta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64 bitlik hash değeri oluşturulur.</a:t>
            </a:r>
          </a:p>
          <a:p>
            <a:pPr marL="0" indent="0">
              <a:buNone/>
            </a:pPr>
            <a:r>
              <a:rPr lang="en-US" sz="2400"/>
              <a:t>h</a:t>
            </a:r>
            <a:r>
              <a:rPr lang="tr-TR" sz="2400"/>
              <a:t>ash</a:t>
            </a:r>
            <a:r>
              <a:rPr lang="en-US" sz="2400"/>
              <a:t>0</a:t>
            </a:r>
            <a:r>
              <a:rPr lang="tr-TR" sz="2400"/>
              <a:t>:</a:t>
            </a:r>
            <a:r>
              <a:rPr lang="en-US" sz="2400"/>
              <a:t> </a:t>
            </a:r>
            <a:r>
              <a:rPr lang="tr-TR" sz="2000"/>
              <a:t>00000000000100000000000000100000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               </a:t>
            </a:r>
            <a:r>
              <a:rPr lang="tr-TR" sz="2000"/>
              <a:t>01000010100001101111111111111110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İki fotoğraf arasındaki kıyaslama hash değerleri 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karşılaştıralarak yapılır.</a:t>
            </a:r>
            <a:endParaRPr lang="tr-TR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/>
              <a:t>Daha kolay öğrenilir.</a:t>
            </a:r>
          </a:p>
          <a:p>
            <a:pPr fontAlgn="base"/>
            <a:r>
              <a:rPr lang="tr-TR"/>
              <a:t>Program geliştirme sürecini kısaltır.</a:t>
            </a:r>
          </a:p>
          <a:p>
            <a:pPr fontAlgn="base"/>
            <a:r>
              <a:rPr lang="en-US"/>
              <a:t>C </a:t>
            </a:r>
            <a:r>
              <a:rPr lang="en-US" err="1"/>
              <a:t>ve</a:t>
            </a:r>
            <a:r>
              <a:rPr lang="en-US"/>
              <a:t> C++ </a:t>
            </a:r>
            <a:r>
              <a:rPr lang="en-US" err="1"/>
              <a:t>aksine</a:t>
            </a:r>
            <a:r>
              <a:rPr lang="en-US"/>
              <a:t> </a:t>
            </a:r>
            <a:r>
              <a:rPr lang="en-US" err="1"/>
              <a:t>ek</a:t>
            </a:r>
            <a:r>
              <a:rPr lang="en-US"/>
              <a:t> </a:t>
            </a:r>
            <a:r>
              <a:rPr lang="tr-TR"/>
              <a:t>bir derleyici</a:t>
            </a:r>
            <a:r>
              <a:rPr lang="en-US"/>
              <a:t>ye</a:t>
            </a:r>
            <a:r>
              <a:rPr lang="tr-TR"/>
              <a:t> </a:t>
            </a:r>
            <a:r>
              <a:rPr lang="tr-TR" err="1"/>
              <a:t>ihtiya</a:t>
            </a:r>
            <a:r>
              <a:rPr lang="en-US"/>
              <a:t>ç</a:t>
            </a:r>
            <a:r>
              <a:rPr lang="tr-TR"/>
              <a:t> 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/>
              <a:t>Python </a:t>
            </a:r>
            <a:r>
              <a:rPr lang="en-US" b="1" i="1" err="1"/>
              <a:t>ile</a:t>
            </a:r>
            <a:r>
              <a:rPr lang="en-US" b="1" i="1"/>
              <a:t> </a:t>
            </a:r>
            <a:r>
              <a:rPr lang="en-US" b="1" i="1" err="1"/>
              <a:t>geliştirilenler</a:t>
            </a:r>
            <a:r>
              <a:rPr lang="en-US" b="1" i="1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>
                <a:solidFill>
                  <a:srgbClr val="C00000"/>
                </a:solidFill>
              </a:rPr>
              <a:t>Battlefield 2 (Oyun)</a:t>
            </a:r>
            <a:r>
              <a:rPr lang="en-US" b="1">
                <a:solidFill>
                  <a:srgbClr val="C00000"/>
                </a:solidFill>
              </a:rPr>
              <a:t> 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Oyun)</a:t>
            </a:r>
            <a:r>
              <a:rPr lang="en-US" b="1">
                <a:solidFill>
                  <a:srgbClr val="C00000"/>
                </a:solidFill>
              </a:rPr>
              <a:t> – World of Tanks(</a:t>
            </a:r>
            <a:r>
              <a:rPr lang="en-US" b="1" err="1">
                <a:solidFill>
                  <a:srgbClr val="C00000"/>
                </a:solidFill>
              </a:rPr>
              <a:t>Oyun</a:t>
            </a:r>
            <a:r>
              <a:rPr lang="en-US" b="1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>
                <a:solidFill>
                  <a:srgbClr val="7030A0"/>
                </a:solidFill>
              </a:rPr>
              <a:t>Inkscape</a:t>
            </a:r>
            <a:r>
              <a:rPr lang="en-US" b="1">
                <a:solidFill>
                  <a:srgbClr val="7030A0"/>
                </a:solidFill>
              </a:rPr>
              <a:t>  – </a:t>
            </a:r>
            <a:r>
              <a:rPr lang="en-US" b="1" err="1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 </a:t>
            </a:r>
            <a:r>
              <a:rPr lang="tr-TR" b="1" err="1">
                <a:solidFill>
                  <a:srgbClr val="7030A0"/>
                </a:solidFill>
              </a:rPr>
              <a:t>Instagram</a:t>
            </a:r>
            <a:r>
              <a:rPr lang="en-US" b="1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7345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rgbClr val="000000"/>
                </a:solidFill>
              </a:rPr>
              <a:t>Kaynak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fotoğraf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içindeki</a:t>
            </a:r>
            <a:r>
              <a:rPr lang="en-US" sz="2400">
                <a:solidFill>
                  <a:srgbClr val="000000"/>
                </a:solidFill>
              </a:rPr>
              <a:t> karakter alanları kırpılır.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 Ardından etiketli </a:t>
            </a:r>
            <a:r>
              <a:rPr lang="en-US" sz="2400" err="1">
                <a:solidFill>
                  <a:srgbClr val="000000"/>
                </a:solidFill>
              </a:rPr>
              <a:t>karakter</a:t>
            </a:r>
            <a:r>
              <a:rPr lang="en-US" sz="2400">
                <a:solidFill>
                  <a:srgbClr val="000000"/>
                </a:solidFill>
              </a:rPr>
              <a:t> fotoğraflarıyla kıyaslanır.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94617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10803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err="1">
                <a:solidFill>
                  <a:srgbClr val="000000"/>
                </a:solidFill>
              </a:rPr>
              <a:t>Soldaki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kaynak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fotoğrafın</a:t>
            </a:r>
            <a:r>
              <a:rPr lang="en-US" sz="2000">
                <a:solidFill>
                  <a:srgbClr val="000000"/>
                </a:solidFill>
              </a:rPr>
              <a:t> her karakterinin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hash değeri 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hashSet</a:t>
            </a:r>
            <a:r>
              <a:rPr lang="en-US" sz="2000">
                <a:solidFill>
                  <a:srgbClr val="000000"/>
                </a:solidFill>
              </a:rPr>
              <a:t> 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listesindeki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hash değerleriyle</a:t>
            </a:r>
            <a:r>
              <a:rPr lang="tr-TR" sz="200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En </a:t>
            </a:r>
            <a:r>
              <a:rPr lang="en-US" sz="2000" err="1">
                <a:solidFill>
                  <a:srgbClr val="000000"/>
                </a:solidFill>
              </a:rPr>
              <a:t>çok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uyuşma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sağlayan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kıyaslama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karakteri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tr-TR" sz="200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00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Fotoğraf içindeki bütün karakterlerin tahmini yapılır ve tahminler fotoğraftaki konumlarıyla beraber sırasız olarak listelerde tutulmuş olur.</a:t>
            </a:r>
          </a:p>
          <a:p>
            <a:pPr marL="0" indent="0">
              <a:buNone/>
            </a:pPr>
            <a:r>
              <a:rPr lang="en-US"/>
              <a:t>Bu tahmin listesinin 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Karakterlerin çıktıları txt içerisine yazılır.</a:t>
            </a:r>
          </a:p>
          <a:p>
            <a:r>
              <a:rPr lang="en-US" sz="2400"/>
              <a:t>Program sonucunda kontur seçim alanları dikdörtgen ile işaretlenir.</a:t>
            </a:r>
          </a:p>
          <a:p>
            <a:r>
              <a:rPr lang="en-US" sz="240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Kullandığımız </a:t>
            </a:r>
            <a:r>
              <a:rPr lang="en-US" err="1">
                <a:solidFill>
                  <a:srgbClr val="000000"/>
                </a:solidFill>
              </a:rPr>
              <a:t>kütüphaneler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görevleri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15BE7B0-3C18-48E5-886F-DC60807D2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64480"/>
            <a:ext cx="1129347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okumak kaydetme göstermek boyutlandırmak için eklenen kütüphane.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OpenCV görüntü işleme kütüphanesi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hashing ile fotoğraf benzerliği kontrol kütüphanesi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 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alt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6FB3311-081E-45DF-9391-5EBA31A75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005" y="1823610"/>
            <a:ext cx="10395795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hashSet=[]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fotoğraflarının hash bilgilerini tutacak list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etiketlerini tutan liste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fotoğraf adetini tutacak değişken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olarak tutulduğu dizi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SiraliKarakterler=</a:t>
            </a:r>
            <a:r>
              <a:rPr kumimoji="0" lang="tr-TR" alt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Program sonunda Txtye yazılacak metni tutan string.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diziler ise karakter dizisindeki tahmin karakterlerinin konumlarını tutar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alt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endParaRPr kumimoji="0" lang="tr-TR" alt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Ana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ED1F62B-EC39-435A-B86F-9A8728800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659" y="1414562"/>
            <a:ext cx="876554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endParaRPr kumimoji="0" lang="en-US" altLang="tr-TR" sz="1200" b="1" i="0" u="none" strike="noStrike" cap="none" normalizeH="0" baseline="0">
              <a:ln>
                <a:noFill/>
              </a:ln>
              <a:solidFill>
                <a:srgbClr val="000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image = fotograf_oku()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uygulanacak fotoğraf okundu ve değişkene aktarıldı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kirpilabilir, karakter_dilated, satir_dilated = fotograf_onislem()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 işleme alınıyor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sirali_karakter_konturlari, sirali_satir_konturlari = kontur_bul()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kiyas_fotolari_yukle()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için kıyaslanacak fotoğraflar okunuyor.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karakterlerin eğitimdeki karakterlerle kıyaslandığı fonksiyon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Satırları ve karakterler arasındaki boşlukları bulan fonksiyon</a:t>
            </a:r>
            <a:endParaRPr kumimoji="0" lang="en-US" altLang="tr-TR" sz="12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SiraliKarakterler=satir_ve_bosluk_bul(SiraliKarakterler)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"Fotograf"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yapılan fotoğraf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karakter_yaz(SiraliKarakterler)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sonucu txt ye yazılıyor.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sonucu Notepad ile açılıyor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kapatılmak için tuşa basılmasını bekleniyor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bulunamışsa uygulama sonlandırılır.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altLang="tr-T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istenilen konumda olup olmadığını kontrol eden fonksiyon. </a:t>
            </a:r>
          </a:p>
          <a:p>
            <a:endParaRPr lang="tr-TR" sz="2400"/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Çıktı belgesinin var olup olmadığını kontrol eden fonksiyon.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39C1ECB7-3ACD-431D-9591-CBEFB4650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8" y="4480403"/>
            <a:ext cx="10386646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output.txt dosyası kontrolü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"output.txt"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Proje klasörü içinde çıktı belgesi varlığı kontrol ediliyor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Belge bulundu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bulunamdı!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Belge yoksa program sonlandırılır.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991751B-3947-4B0D-AA9B-B6EDA9A5E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971" y="2224846"/>
            <a:ext cx="10520829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 yapılır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Proje klasörü içinde fotoğraf varlığı kontrol ediliyor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varsa devam edilir.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yoksa program sonlandırılır.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Parametre olarak gelen fotoğrafı ve açıklamayı yeni pencere içerisinde gösteren fonksiyon. 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CABE95E-2096-4873-B5A0-EA721FB03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6" y="1685948"/>
            <a:ext cx="11037281" cy="249299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Konrolü yapılan fotoğraf ocr için değişkene aktarılır.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'img.jpg'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OpenCv fonksiyonu yardımıyla bir değişkene aktarıldı.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Fotoğraf boyutları bulunuyor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taban = image.shape[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yukseklik = image.shape[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fotoğraf boyutu iki katına çıkarılacak.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(taban + yukseklik) &lt;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Fotoğraf 2 katı boyuna genişletiliyor.</a:t>
            </a:r>
            <a:b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(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taban,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yukseklik),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kumimoji="0" lang="tr-TR" altLang="tr-TR" sz="13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Ana programa fotoğraf döndürülüyor.</a:t>
            </a:r>
            <a:endParaRPr kumimoji="0" lang="tr-TR" altLang="tr-T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4EE4775-D687-410A-B6BC-341D61E22D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61" y="1637288"/>
            <a:ext cx="10210800" cy="47782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gray değikenine aktarılır.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125  gri seviyenin binarye dönüştüğü eşik değer.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33  blockSize:kaç boyutlu filtre ile her pikselin komşusuna bakılıp yeni piksel değeri atanacğını belileyen filtre boyutu.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Gaussion _/\_ eğrisi yöntemiyle fotoğraftaki merkez piksel(ağırlıklı pikseller) vurgulanır.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, ters ikili fotoğrafa dönüştürülüp binary değişkenine aktarılıyor.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yayma_oran = np.ones((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nesneleri 2px dikey ve 2px yatay genişletir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karakter_dilated = cv2.dilate(binary, yayma_oran,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(satır bölge belirginleştirme) Satır tespit etmek için karakterler yatay genişletilecek.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yayma_oran = np.ones((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satir_dilated = cv2.dilate(binary, yayma_oran,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"dilated.png"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cv2.bitwise_not(karakter_dilated))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 = Image.open(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"dilated.png"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kıyaslama için bu fotoğraftan kırpılabilir.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fotograf_goster(karakter_dilated,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genişletilmiş hali gösterilecek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fotograf_goster(satir_dilated,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belirginleşmiş hali gösterilecek</a:t>
            </a: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05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05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kirpilabilir, karakter_dilated, satir_dilated  </a:t>
            </a:r>
            <a:r>
              <a:rPr kumimoji="0" lang="tr-TR" altLang="tr-TR" sz="105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Fotoğraflar ana programa geri döndürülüyor</a:t>
            </a:r>
            <a:endParaRPr kumimoji="0" lang="tr-TR" altLang="tr-T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C1AAA1-F6CA-4927-9DBE-C51FF2CC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179320"/>
            <a:ext cx="1135380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kontur_bul():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nesnelerin çevrelerinin belirlendiği  fonksiyon.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tanıma yapabilir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karakter_konturlari, a = cv2.findContours(karakter_dilated.copy(), cv2.RETR_EXTERNAL,cv2.CHAIN_APPROX_SIMPLE)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iç içe yapılarda karakter tanımlama yapamaz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satir_konturlari, b = cv2.findContours(satir_dilated.copy(), cv2.RETR_EXTERNAL,cv2.CHAIN_APPROX_SIMPLE)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Konturlar sıralanıyor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0 : fotoğrafta soldan sağa doğru konturları sıralar. Sıralı karakter tespiti için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 =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(karakter_konturlari,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altLang="tr-TR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sirali_satir_konturlari =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(satir_konturlari,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 sıralaması sıralı karakter ve sıralı satır tespitine kullanılır.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sirali_karakter_konturlari, sirali_satir_konturlari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#kontur bilgileri ana programa geri döndürülüyor.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/>
              <a:t>D</a:t>
            </a:r>
            <a:r>
              <a:rPr lang="tr-TR" err="1"/>
              <a:t>oküman</a:t>
            </a:r>
            <a:r>
              <a:rPr lang="tr-TR"/>
              <a:t> veya basılı her tür bilgi kaynağının </a:t>
            </a:r>
            <a:r>
              <a:rPr lang="en-US" err="1"/>
              <a:t>dijital</a:t>
            </a:r>
            <a:r>
              <a:rPr lang="en-US"/>
              <a:t> </a:t>
            </a:r>
            <a:r>
              <a:rPr lang="en-US" err="1"/>
              <a:t>ortamd</a:t>
            </a:r>
            <a:r>
              <a:rPr lang="tr-TR" err="1"/>
              <a:t>aki</a:t>
            </a:r>
            <a:r>
              <a:rPr lang="tr-TR"/>
              <a:t> </a:t>
            </a:r>
            <a:r>
              <a:rPr lang="en-US" err="1"/>
              <a:t>fotoğraflarını</a:t>
            </a:r>
            <a:r>
              <a:rPr lang="en-US"/>
              <a:t> </a:t>
            </a:r>
            <a:r>
              <a:rPr lang="tr-TR"/>
              <a:t>OCR programları 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/>
          </a:p>
          <a:p>
            <a:pPr marL="0" indent="0">
              <a:buNone/>
            </a:pPr>
            <a:r>
              <a:rPr lang="tr-TR"/>
              <a:t>harf, rakam veya diğer ASCII sembollerin karakter olarak </a:t>
            </a:r>
            <a:endParaRPr lang="en-US"/>
          </a:p>
          <a:p>
            <a:pPr marL="0" indent="0">
              <a:buNone/>
            </a:pPr>
            <a:r>
              <a:rPr lang="en-US"/>
              <a:t>(</a:t>
            </a:r>
            <a:r>
              <a:rPr lang="tr-TR" err="1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/>
              <a:t>formatlarda</a:t>
            </a:r>
            <a:r>
              <a:rPr lang="en-US"/>
              <a:t>) </a:t>
            </a:r>
            <a:r>
              <a:rPr lang="tr-TR"/>
              <a:t>kaydedilmesidir.</a:t>
            </a:r>
            <a:endParaRPr lang="en-US" b="1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>
                <a:solidFill>
                  <a:srgbClr val="FF6600"/>
                </a:solidFill>
              </a:rPr>
              <a:t>Tesseract</a:t>
            </a:r>
            <a:r>
              <a:rPr lang="en-US" b="1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/>
              <a:t>, </a:t>
            </a:r>
            <a:r>
              <a:rPr lang="en-US" err="1"/>
              <a:t>H</a:t>
            </a:r>
            <a:r>
              <a:rPr lang="tr-TR" err="1"/>
              <a:t>ewlett</a:t>
            </a:r>
            <a:r>
              <a:rPr lang="tr-TR"/>
              <a:t> Packard tarafından geliştirilen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ve</a:t>
            </a:r>
            <a:r>
              <a:rPr lang="en-US"/>
              <a:t> </a:t>
            </a:r>
            <a:r>
              <a:rPr lang="tr-TR"/>
              <a:t>2005 yılında açık kaynak haline getirilen OCR kütüphane</a:t>
            </a:r>
            <a:r>
              <a:rPr lang="en-US" err="1"/>
              <a:t>sidir</a:t>
            </a:r>
            <a:r>
              <a:rPr lang="en-US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fotoğrafların hash değerini listeye yükleyen fonksiyon. 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B80462F-F2A6-4A5B-9247-AE92DAF00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56092"/>
            <a:ext cx="11315918" cy="2677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klasöründeki fotoğrafların hash bilgileri hashSet listesine kaydedilecek.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kıyas fotoğrafları listeye aktarılır.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file_full_name = os.path.basename(img)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tam adı  ABC (D).PNG bulunuyor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filename tahminde kullanılacak karakter etiketleri olacak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file_extension= .png veya .jpg   filename= 1  2  3 vs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filename, file_extension = os.path.splitext(file_full_name)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 = filename.split()[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ilk karakter tahmin etiketi listesine eklenecek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TahminEtiket.append(filename)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tr-TR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Kıyas fotoğrafının hash değeri hashSet e atanır</a:t>
            </a:r>
            <a:endParaRPr kumimoji="0" lang="en-US" altLang="tr-TR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hashSet.append(imagehash.average_hash(PIL.Image.open(img),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# Hash kıyasta kullanılacak fotoğrafların dizi boyutu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(TahminEtiket)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hashsetinin boyutu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5249420"/>
            <a:ext cx="297068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Tahmin işlemi tamamlandığında çıktı stringini txt içerisine yazan fonksiyon. 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633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830988"/>
            <a:ext cx="10849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Kaynak fotoğraftaki karakter alanının hash değerlerini, etiketli fotoğraf listesinin fotoğrafların hash değerleriyle kıyaslayan ve karakterlerin konum bilgilerini listelere kaydeden fonksiyon.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976D80C-C5B6-487D-BE8C-64CEC538E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165" y="2399827"/>
            <a:ext cx="9870010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karakter_yaz(karakterler): 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String içindeki formatlı karakterler txt dosyasına fotoğraftaki gibi kaydedilir.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alt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output.txt içeriği silinip üzerine yazılıyor.</a:t>
            </a:r>
            <a:b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karakter_belge.write(karakterler)</a:t>
            </a:r>
            <a:b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karakter_belge.close() </a:t>
            </a:r>
            <a:r>
              <a:rPr kumimoji="0" lang="tr-TR" alt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yazma işlemi (TextIOWrapper) kapatılıyor.</a:t>
            </a:r>
            <a:endParaRPr kumimoji="0" lang="tr-TR" altLang="tr-T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858945" y="2903673"/>
            <a:ext cx="904869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Satır içindeki karakterin merkez noktası,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merkez_x ve merkez_y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kordinatları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ve y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içindeyse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stringe boşluk eklenir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"""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&lt;= merkez_X &lt;= (x + w)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&lt;= merkez_Y &lt;= (y + h):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2448965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9" y="3763514"/>
            <a:ext cx="7394794" cy="15640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ol Köşeli Ayraç 17"/>
          <p:cNvSpPr/>
          <p:nvPr/>
        </p:nvSpPr>
        <p:spPr>
          <a:xfrm rot="16200000">
            <a:off x="6110469" y="4206887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Sol Köşeli Ayraç 19"/>
          <p:cNvSpPr/>
          <p:nvPr/>
        </p:nvSpPr>
        <p:spPr>
          <a:xfrm rot="16200000">
            <a:off x="6869452" y="4189511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Sol Köşeli Ayraç 20"/>
          <p:cNvSpPr/>
          <p:nvPr/>
        </p:nvSpPr>
        <p:spPr>
          <a:xfrm rot="16200000">
            <a:off x="7346809" y="4199332"/>
            <a:ext cx="99981" cy="27073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Sol Köşeli Ayraç 23"/>
          <p:cNvSpPr/>
          <p:nvPr/>
        </p:nvSpPr>
        <p:spPr>
          <a:xfrm rot="16200000">
            <a:off x="1681814" y="4320359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ol Köşeli Ayraç 24"/>
          <p:cNvSpPr/>
          <p:nvPr/>
        </p:nvSpPr>
        <p:spPr>
          <a:xfrm rot="16200000">
            <a:off x="2090028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Sol Köşeli Ayraç 25"/>
          <p:cNvSpPr/>
          <p:nvPr/>
        </p:nvSpPr>
        <p:spPr>
          <a:xfrm rot="16200000">
            <a:off x="4105147" y="4353624"/>
            <a:ext cx="98905" cy="195784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Sol Köşeli Ayraç 27"/>
          <p:cNvSpPr/>
          <p:nvPr/>
        </p:nvSpPr>
        <p:spPr>
          <a:xfrm rot="16200000">
            <a:off x="2392523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ol Köşeli Ayraç 28"/>
          <p:cNvSpPr/>
          <p:nvPr/>
        </p:nvSpPr>
        <p:spPr>
          <a:xfrm rot="16200000">
            <a:off x="4362990" y="4353431"/>
            <a:ext cx="143749" cy="151326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Sol Köşeli Ayraç 29"/>
          <p:cNvSpPr/>
          <p:nvPr/>
        </p:nvSpPr>
        <p:spPr>
          <a:xfrm rot="16200000">
            <a:off x="4678175" y="434112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Sol Köşeli Ayraç 30"/>
          <p:cNvSpPr/>
          <p:nvPr/>
        </p:nvSpPr>
        <p:spPr>
          <a:xfrm rot="16200000">
            <a:off x="7762167" y="4176620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Sol Köşeli Ayraç 31"/>
          <p:cNvSpPr/>
          <p:nvPr/>
        </p:nvSpPr>
        <p:spPr>
          <a:xfrm rot="16200000">
            <a:off x="2500609" y="517234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Sol Köşeli Ayraç 32"/>
          <p:cNvSpPr/>
          <p:nvPr/>
        </p:nvSpPr>
        <p:spPr>
          <a:xfrm rot="16200000">
            <a:off x="2864835" y="5187711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Sol Köşeli Ayraç 33"/>
          <p:cNvSpPr/>
          <p:nvPr/>
        </p:nvSpPr>
        <p:spPr>
          <a:xfrm rot="16200000">
            <a:off x="3192164" y="520412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ol Köşeli Ayraç 34"/>
          <p:cNvSpPr/>
          <p:nvPr/>
        </p:nvSpPr>
        <p:spPr>
          <a:xfrm rot="16200000">
            <a:off x="4894347" y="5266639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ol Köşeli Ayraç 35"/>
          <p:cNvSpPr/>
          <p:nvPr/>
        </p:nvSpPr>
        <p:spPr>
          <a:xfrm rot="16200000">
            <a:off x="5228057" y="5266638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Sol Köşeli Ayraç 36"/>
          <p:cNvSpPr/>
          <p:nvPr/>
        </p:nvSpPr>
        <p:spPr>
          <a:xfrm rot="16200000">
            <a:off x="5561767" y="5266637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Sol Köşeli Ayraç 37"/>
          <p:cNvSpPr/>
          <p:nvPr/>
        </p:nvSpPr>
        <p:spPr>
          <a:xfrm rot="16200000">
            <a:off x="5940727" y="524306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Sol Köşeli Ayraç 38"/>
          <p:cNvSpPr/>
          <p:nvPr/>
        </p:nvSpPr>
        <p:spPr>
          <a:xfrm rot="16200000">
            <a:off x="6355692" y="5207867"/>
            <a:ext cx="139824" cy="33371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/>
          <p:cNvSpPr/>
          <p:nvPr/>
        </p:nvSpPr>
        <p:spPr>
          <a:xfrm>
            <a:off x="838200" y="1550502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9E4C06D-664E-4445-9727-08798CF95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789" y="5573220"/>
            <a:ext cx="883126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 &gt; ((karakter_konum_w[onceki_karakter]+karakter_konum_w[sonraki_karakter])/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SiraliKarakterler +=</a:t>
            </a:r>
            <a:r>
              <a:rPr kumimoji="0" lang="tr-TR" alt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  </a:t>
            </a:r>
            <a: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Boşluk stringe eklendi</a:t>
            </a:r>
            <a:br>
              <a:rPr kumimoji="0" lang="tr-TR" alt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SiraliKarakterler +=karakter[indis]</a:t>
            </a:r>
            <a:endParaRPr kumimoji="0" lang="tr-TR" alt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3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2813" y="2394286"/>
            <a:ext cx="11203800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y konumunu tutar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x,y,w,h</a:t>
            </a:r>
            <a:r>
              <a:rPr lang="en-US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cv2.boundingRect(satir_kontur)</a:t>
            </a:r>
            <a:endParaRPr lang="tr-TR" altLang="tr-TR" sz="4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x2, y2, w2, h2 = cv2.boundingRect(sirali_satir_konturlari[i+</a:t>
            </a:r>
            <a:r>
              <a:rPr lang="tr-TR" altLang="tr-TR" sz="20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tr-TR" altLang="tr-TR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lang="en-US" altLang="tr-TR" sz="200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sonraki satır konumları</a:t>
            </a:r>
            <a:endParaRPr lang="tr-TR" altLang="tr-TR" sz="44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22813" y="1624271"/>
            <a:ext cx="34291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324713" y="1998419"/>
            <a:ext cx="4777787" cy="182208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ağ Köşeli Ayraç 2"/>
          <p:cNvSpPr/>
          <p:nvPr/>
        </p:nvSpPr>
        <p:spPr>
          <a:xfrm rot="2148819">
            <a:off x="10746990" y="2500590"/>
            <a:ext cx="333606" cy="1041587"/>
          </a:xfrm>
          <a:prstGeom prst="rightBracket">
            <a:avLst>
              <a:gd name="adj" fmla="val 11035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0392670-E577-45B3-A239-933D6ACED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64" y="5182953"/>
            <a:ext cx="10209846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(y - y2) &gt;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(h2 / 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altLang="tr-TR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SiraliKarakterler +=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altLang="tr-TR" sz="2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kumimoji="0" lang="tr-TR" altLang="tr-TR" sz="2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 sonu stringe yazılıyor</a:t>
            </a:r>
            <a:endParaRPr kumimoji="0" lang="tr-TR" altLang="tr-TR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714454-8F2D-4FEC-9E9B-126721683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9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Tanımlanamayan karakterler :</a:t>
            </a:r>
          </a:p>
          <a:p>
            <a:pPr marL="0" indent="0">
              <a:buNone/>
            </a:pPr>
            <a:r>
              <a:rPr lang="en-US"/>
              <a:t>Proje geliştirildiğinde harfleri tanıyabilir </a:t>
            </a:r>
          </a:p>
          <a:p>
            <a:pPr marL="0" indent="0">
              <a:buNone/>
            </a:pPr>
            <a:r>
              <a:rPr lang="en-US"/>
              <a:t>fakat   i, ö,  , ü , ğ , j ,  :  ,  ;  ,  %  , ! , ? , â </a:t>
            </a:r>
          </a:p>
          <a:p>
            <a:pPr marL="0" indent="0">
              <a:buNone/>
            </a:pPr>
            <a:r>
              <a:rPr lang="en-US"/>
              <a:t>tanımlanamayacak karakterlerden birkaçıdır.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İç içe geçmiş şekillerde karakter </a:t>
            </a:r>
          </a:p>
          <a:p>
            <a:pPr marL="0" indent="0">
              <a:buNone/>
            </a:pPr>
            <a:r>
              <a:rPr lang="en-US"/>
              <a:t>tanımlaması, bazı karakterler nedeniyle</a:t>
            </a:r>
          </a:p>
          <a:p>
            <a:pPr marL="0" indent="0">
              <a:buNone/>
            </a:pPr>
            <a:r>
              <a:rPr lang="en-US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0 , 8 ,9 , 6 karakterlerinin iç kısımlarında 0 varmış gibi çıktı alınmaktadır.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2544" r="7544" b="19995"/>
          <a:stretch/>
        </p:blipFill>
        <p:spPr>
          <a:xfrm>
            <a:off x="7306146" y="2172832"/>
            <a:ext cx="4468622" cy="253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5540721" y="3883937"/>
            <a:ext cx="2851841" cy="181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>
                <a:hlinkClick r:id="rId3" tooltip="Opencv ve Python ile OCR | Python Türkiye"/>
              </a:rPr>
              <a:t>Opencv 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>
                <a:hlinkClick r:id="rId4" tooltip="PIL.Image.ADAPTIVE Python Example"/>
              </a:rPr>
              <a:t>PIL.Image.ADAPTIVE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Example</a:t>
            </a:r>
            <a:endParaRPr lang="en-US"/>
          </a:p>
          <a:p>
            <a:pPr marL="0" indent="0">
              <a:buNone/>
            </a:pPr>
            <a:r>
              <a:rPr lang="tr-TR" err="1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>
                <a:hlinkClick r:id="rId6" tooltip="cvisiondemy.com"/>
              </a:rPr>
              <a:t>cvisiondemy.comcvisiondemy.com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Python</a:t>
            </a:r>
            <a:endParaRPr lang="en-US"/>
          </a:p>
          <a:p>
            <a:pPr marL="0" indent="0">
              <a:buNone/>
            </a:pPr>
            <a:r>
              <a:rPr lang="en-US">
                <a:hlinkClick r:id="rId8"/>
              </a:rPr>
              <a:t>Extract text from image | Python Tutorial</a:t>
            </a:r>
            <a:endParaRPr lang="en-US"/>
          </a:p>
          <a:p>
            <a:pPr marL="0" indent="0">
              <a:buNone/>
            </a:pPr>
            <a:r>
              <a:rPr lang="en-US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45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7BA581EE-D746-45EA-9B34-3019E0F6F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" y="2922815"/>
            <a:ext cx="7154882" cy="39351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9AFBAAE9-73D6-4D8F-99A3-F541350D5D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8"/>
          <a:stretch/>
        </p:blipFill>
        <p:spPr>
          <a:xfrm>
            <a:off x="7158842" y="2382832"/>
            <a:ext cx="5033158" cy="3945986"/>
          </a:xfrm>
          <a:prstGeom prst="rect">
            <a:avLst/>
          </a:prstGeom>
        </p:spPr>
      </p:pic>
      <p:sp>
        <p:nvSpPr>
          <p:cNvPr id="2" name="Unvan 1">
            <a:extLst>
              <a:ext uri="{FF2B5EF4-FFF2-40B4-BE49-F238E27FC236}">
                <a16:creationId xmlns:a16="http://schemas.microsoft.com/office/drawing/2014/main" id="{1DB548FF-0015-4EB5-B8B0-27C2D97A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002060"/>
                </a:solidFill>
              </a:rPr>
              <a:t>Proje Kodları</a:t>
            </a:r>
            <a:endParaRPr lang="tr-TR">
              <a:solidFill>
                <a:srgbClr val="002060"/>
              </a:solidFill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95F5658-5DA1-4B68-B520-FE2F6E513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46</a:t>
            </a:fld>
            <a:endParaRPr lang="tr-TR"/>
          </a:p>
        </p:txBody>
      </p:sp>
      <p:sp>
        <p:nvSpPr>
          <p:cNvPr id="9" name="Dikdörtgen 8">
            <a:extLst>
              <a:ext uri="{FF2B5EF4-FFF2-40B4-BE49-F238E27FC236}">
                <a16:creationId xmlns:a16="http://schemas.microsoft.com/office/drawing/2014/main" id="{B04BC655-5818-460F-8219-44CE9E5ADF2C}"/>
              </a:ext>
            </a:extLst>
          </p:cNvPr>
          <p:cNvSpPr/>
          <p:nvPr/>
        </p:nvSpPr>
        <p:spPr>
          <a:xfrm>
            <a:off x="0" y="2122085"/>
            <a:ext cx="72907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b="1" i="1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https://github.com/recepkarademir/OcrPython</a:t>
            </a:r>
          </a:p>
        </p:txBody>
      </p:sp>
    </p:spTree>
    <p:extLst>
      <p:ext uri="{BB962C8B-B14F-4D97-AF65-F5344CB8AC3E}">
        <p14:creationId xmlns:p14="http://schemas.microsoft.com/office/powerpoint/2010/main" val="16939659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47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>
                <a:solidFill>
                  <a:srgbClr val="00E200"/>
                </a:solidFill>
              </a:rPr>
              <a:t>Open</a:t>
            </a:r>
            <a:r>
              <a:rPr lang="tr-TR" b="1" i="1" err="1">
                <a:solidFill>
                  <a:srgbClr val="0070C0"/>
                </a:solidFill>
              </a:rPr>
              <a:t>C</a:t>
            </a:r>
            <a:r>
              <a:rPr lang="tr-TR" b="1" i="1" err="1">
                <a:solidFill>
                  <a:srgbClr val="FF0000"/>
                </a:solidFill>
              </a:rPr>
              <a:t>V</a:t>
            </a:r>
            <a:r>
              <a:rPr lang="en-US"/>
              <a:t>:</a:t>
            </a:r>
            <a:r>
              <a:rPr lang="tr-TR"/>
              <a:t> </a:t>
            </a:r>
            <a:r>
              <a:rPr lang="en-US"/>
              <a:t>G</a:t>
            </a:r>
            <a:r>
              <a:rPr lang="tr-TR"/>
              <a:t>örüntü işle</a:t>
            </a:r>
            <a:r>
              <a:rPr lang="en-US" err="1"/>
              <a:t>nmesine</a:t>
            </a:r>
            <a:r>
              <a:rPr lang="tr-TR"/>
              <a:t> ve makine öğrenmesine yönelik </a:t>
            </a:r>
            <a:endParaRPr lang="en-US"/>
          </a:p>
          <a:p>
            <a:pPr marL="0" indent="0">
              <a:buNone/>
            </a:pPr>
            <a:r>
              <a:rPr lang="tr-TR"/>
              <a:t>2500’den fazla </a:t>
            </a:r>
            <a:r>
              <a:rPr lang="tr-TR" err="1"/>
              <a:t>algoritm</a:t>
            </a:r>
            <a:r>
              <a:rPr lang="en-US" err="1"/>
              <a:t>anın</a:t>
            </a:r>
            <a:r>
              <a:rPr lang="en-US"/>
              <a:t> </a:t>
            </a:r>
            <a:r>
              <a:rPr lang="en-US" err="1"/>
              <a:t>bulunduğu</a:t>
            </a:r>
            <a:r>
              <a:rPr lang="en-US"/>
              <a:t> </a:t>
            </a:r>
            <a:r>
              <a:rPr lang="en-US" err="1"/>
              <a:t>açık</a:t>
            </a:r>
            <a:r>
              <a:rPr lang="en-US"/>
              <a:t> </a:t>
            </a: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kodlu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tr-TR"/>
              <a:t>programlama kütüphanesidir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err="1"/>
              <a:t>Karakter</a:t>
            </a:r>
            <a:r>
              <a:rPr lang="en-US"/>
              <a:t> </a:t>
            </a:r>
            <a:r>
              <a:rPr lang="en-US" err="1"/>
              <a:t>tanımlama</a:t>
            </a:r>
            <a:r>
              <a:rPr lang="en-US"/>
              <a:t> </a:t>
            </a:r>
            <a:r>
              <a:rPr lang="en-US" err="1"/>
              <a:t>yapılmadan</a:t>
            </a:r>
            <a:r>
              <a:rPr lang="en-US"/>
              <a:t> </a:t>
            </a:r>
            <a:r>
              <a:rPr lang="en-US" err="1"/>
              <a:t>önce</a:t>
            </a:r>
            <a:r>
              <a:rPr lang="en-US"/>
              <a:t> </a:t>
            </a:r>
            <a:r>
              <a:rPr lang="en-US" err="1"/>
              <a:t>OpenCv</a:t>
            </a:r>
            <a:r>
              <a:rPr lang="en-US"/>
              <a:t>(cv2) </a:t>
            </a:r>
            <a:r>
              <a:rPr lang="en-US" err="1"/>
              <a:t>ile</a:t>
            </a:r>
            <a:endParaRPr lang="en-US"/>
          </a:p>
          <a:p>
            <a:pPr marL="0" indent="0">
              <a:buNone/>
            </a:pP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tr-TR"/>
              <a:t>gürültü azalma filtreleri ya 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/>
              <a:t>gibi</a:t>
            </a:r>
            <a:endParaRPr lang="en-US"/>
          </a:p>
          <a:p>
            <a:pPr marL="0" indent="0">
              <a:buNone/>
            </a:pPr>
            <a:r>
              <a:rPr lang="en-US" err="1"/>
              <a:t>bazı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 </a:t>
            </a:r>
            <a:r>
              <a:rPr lang="en-US" err="1"/>
              <a:t>yapılarak</a:t>
            </a:r>
            <a:r>
              <a:rPr lang="en-US"/>
              <a:t> </a:t>
            </a:r>
            <a:r>
              <a:rPr lang="tr-TR"/>
              <a:t>çıktıdaki hata oranı azalt</a:t>
            </a:r>
            <a:r>
              <a:rPr lang="en-US" err="1"/>
              <a:t>ılabilir</a:t>
            </a:r>
            <a:r>
              <a:rPr lang="en-US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Fotoğrafları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ifade</a:t>
            </a:r>
            <a:r>
              <a:rPr lang="en-US" sz="2400"/>
              <a:t> </a:t>
            </a:r>
            <a:r>
              <a:rPr lang="en-US" sz="2400" err="1"/>
              <a:t>edecek</a:t>
            </a:r>
            <a:r>
              <a:rPr lang="en-US" sz="2400"/>
              <a:t> </a:t>
            </a:r>
            <a:r>
              <a:rPr lang="en-US" sz="2400" err="1"/>
              <a:t>olursak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/>
              <a:t>5x10 </a:t>
            </a:r>
            <a:r>
              <a:rPr lang="en-US" sz="2400" err="1"/>
              <a:t>boyutundaki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5x10 </a:t>
            </a:r>
            <a:r>
              <a:rPr lang="en-US" sz="2400" err="1"/>
              <a:t>boyutunda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/>
              <a:t>3 </a:t>
            </a:r>
            <a:r>
              <a:rPr lang="en-US" sz="2400" err="1"/>
              <a:t>adet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gereklidir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Her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boyutlu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fotoğrafın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katmanı</a:t>
            </a:r>
            <a:r>
              <a:rPr lang="en-US" sz="2400"/>
              <a:t> </a:t>
            </a:r>
            <a:r>
              <a:rPr lang="en-US" sz="2400" err="1"/>
              <a:t>bilgisini</a:t>
            </a:r>
            <a:r>
              <a:rPr lang="en-US" sz="2400"/>
              <a:t> </a:t>
            </a:r>
            <a:r>
              <a:rPr lang="en-US" sz="2400" err="1"/>
              <a:t>tutar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/>
              <a:t>Jpg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3 </a:t>
            </a:r>
            <a:r>
              <a:rPr lang="en-US" sz="2400" err="1"/>
              <a:t>iken</a:t>
            </a:r>
            <a:endParaRPr lang="en-US" sz="2400"/>
          </a:p>
          <a:p>
            <a:pPr marL="0" indent="0">
              <a:buNone/>
            </a:pPr>
            <a:r>
              <a:rPr lang="en-US" sz="2400" err="1"/>
              <a:t>Png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4 </a:t>
            </a:r>
            <a:r>
              <a:rPr lang="en-US" sz="2400" err="1"/>
              <a:t>tür</a:t>
            </a:r>
            <a:r>
              <a:rPr lang="en-US" sz="240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/>
              <a:t>Çalışır</a:t>
            </a:r>
            <a:r>
              <a:rPr lang="en-US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kodları</a:t>
            </a:r>
            <a:r>
              <a:rPr lang="en-US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</a:t>
            </a:r>
            <a:r>
              <a:rPr lang="en-US" err="1"/>
              <a:t>Siyah</a:t>
            </a:r>
            <a:r>
              <a:rPr lang="en-US"/>
              <a:t>			           </a:t>
            </a:r>
            <a:r>
              <a:rPr lang="en-US" err="1"/>
              <a:t>Beyaz</a:t>
            </a:r>
            <a:r>
              <a:rPr lang="en-US"/>
              <a:t>		                </a:t>
            </a:r>
            <a:r>
              <a:rPr lang="en-US" err="1"/>
              <a:t>Kırmızı</a:t>
            </a:r>
            <a:r>
              <a:rPr lang="en-US"/>
              <a:t> 	                                       </a:t>
            </a:r>
            <a:r>
              <a:rPr lang="en-US" err="1"/>
              <a:t>Pembe</a:t>
            </a:r>
            <a:endParaRPr lang="en-US"/>
          </a:p>
          <a:p>
            <a:endParaRPr lang="en-US"/>
          </a:p>
          <a:p>
            <a:r>
              <a:rPr lang="en-US" u="sng"/>
              <a:t>Red Green Blue		Red Green Blue		       Red Green Blue                               Red Green Blue</a:t>
            </a:r>
          </a:p>
          <a:p>
            <a:r>
              <a:rPr lang="en-US"/>
              <a:t> 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fotoğrafı</a:t>
            </a:r>
            <a:r>
              <a:rPr lang="en-US" sz="2400"/>
              <a:t>       </a:t>
            </a:r>
            <a:r>
              <a:rPr lang="en-US" sz="2400" err="1"/>
              <a:t>üç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kodlamasından</a:t>
            </a:r>
            <a:r>
              <a:rPr lang="en-US" sz="240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</a:t>
            </a:r>
            <a:r>
              <a:rPr lang="en-US" sz="2400"/>
              <a:t> </a:t>
            </a:r>
            <a:r>
              <a:rPr lang="en-US" sz="2400" err="1"/>
              <a:t>kullanılabilir</a:t>
            </a:r>
            <a:r>
              <a:rPr lang="en-US" sz="2400"/>
              <a:t>. </a:t>
            </a:r>
          </a:p>
          <a:p>
            <a:pPr marL="0" indent="0">
              <a:buNone/>
            </a:pPr>
            <a:r>
              <a:rPr lang="en-US" sz="2400" err="1"/>
              <a:t>Tanımlama</a:t>
            </a:r>
            <a:r>
              <a:rPr lang="en-US" sz="240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/>
              <a:t>Gri</a:t>
            </a:r>
            <a:r>
              <a:rPr lang="en-US"/>
              <a:t> </a:t>
            </a:r>
            <a:r>
              <a:rPr lang="en-US" err="1"/>
              <a:t>seviye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piksellerin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yoğunluğu</a:t>
            </a:r>
            <a:r>
              <a:rPr lang="en-US"/>
              <a:t> 0 </a:t>
            </a:r>
            <a:r>
              <a:rPr lang="en-US" err="1"/>
              <a:t>ile</a:t>
            </a:r>
            <a:r>
              <a:rPr lang="en-US"/>
              <a:t> 255 </a:t>
            </a:r>
            <a:r>
              <a:rPr lang="en-US" err="1"/>
              <a:t>arasında</a:t>
            </a:r>
            <a:r>
              <a:rPr lang="en-US"/>
              <a:t> </a:t>
            </a:r>
            <a:r>
              <a:rPr lang="en-US" err="1"/>
              <a:t>ifade</a:t>
            </a:r>
            <a:r>
              <a:rPr lang="en-US"/>
              <a:t> </a:t>
            </a:r>
            <a:r>
              <a:rPr lang="en-US" err="1"/>
              <a:t>edilecektir</a:t>
            </a:r>
            <a:r>
              <a:rPr lang="en-US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Karakterlerin </a:t>
            </a:r>
            <a:r>
              <a:rPr lang="en-US" err="1"/>
              <a:t>hatlarının</a:t>
            </a:r>
            <a:r>
              <a:rPr lang="en-US"/>
              <a:t> belirginleşmesi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fotoğraftaki</a:t>
            </a:r>
            <a:r>
              <a:rPr lang="en-US"/>
              <a:t> </a:t>
            </a:r>
            <a:r>
              <a:rPr lang="en-US" err="1"/>
              <a:t>istenmeyen</a:t>
            </a:r>
            <a:r>
              <a:rPr lang="en-US"/>
              <a:t> </a:t>
            </a:r>
            <a:r>
              <a:rPr lang="en-US" err="1"/>
              <a:t>parazitin</a:t>
            </a:r>
            <a:r>
              <a:rPr lang="en-US"/>
              <a:t>(</a:t>
            </a:r>
            <a:r>
              <a:rPr lang="en-US" err="1"/>
              <a:t>gürültünün</a:t>
            </a:r>
            <a:r>
              <a:rPr lang="en-US"/>
              <a:t>) </a:t>
            </a:r>
            <a:r>
              <a:rPr lang="en-US" err="1"/>
              <a:t>arındırılması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ikili</a:t>
            </a:r>
            <a:r>
              <a:rPr lang="en-US"/>
              <a:t>(binary)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dönüşüm</a:t>
            </a:r>
            <a:r>
              <a:rPr lang="en-US"/>
              <a:t> </a:t>
            </a:r>
            <a:r>
              <a:rPr lang="en-US" err="1"/>
              <a:t>yapılır</a:t>
            </a:r>
            <a:r>
              <a:rPr lang="en-US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1801</Words>
  <Application>Microsoft Office PowerPoint</Application>
  <PresentationFormat>Geniş ekran</PresentationFormat>
  <Paragraphs>340</Paragraphs>
  <Slides>47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8" baseType="lpstr">
      <vt:lpstr>BatangChe</vt:lpstr>
      <vt:lpstr>Yu Mincho Light</vt:lpstr>
      <vt:lpstr>Angsana New</vt:lpstr>
      <vt:lpstr>Arial</vt:lpstr>
      <vt:lpstr>Berlin Sans FB</vt:lpstr>
      <vt:lpstr>Calibri</vt:lpstr>
      <vt:lpstr>Calibri Light</vt:lpstr>
      <vt:lpstr>Cambria Math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– Kontur(çevre çizgisi)</vt:lpstr>
      <vt:lpstr>Python Ocr Uygulaması – Kıyas Seti</vt:lpstr>
      <vt:lpstr>Python Ocr Uygulaması - Hashing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Proje Kodları</vt:lpstr>
      <vt:lpstr>?  Sorular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312</cp:revision>
  <dcterms:created xsi:type="dcterms:W3CDTF">2019-10-10T14:20:49Z</dcterms:created>
  <dcterms:modified xsi:type="dcterms:W3CDTF">2019-11-13T14:15:57Z</dcterms:modified>
</cp:coreProperties>
</file>